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1"/>
    <a:srgbClr val="70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706"/>
  </p:normalViewPr>
  <p:slideViewPr>
    <p:cSldViewPr snapToGrid="0" snapToObjects="1">
      <p:cViewPr varScale="1">
        <p:scale>
          <a:sx n="52" d="100"/>
          <a:sy n="5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9B345-ED81-A94E-A952-B682A05432CE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33488"/>
            <a:ext cx="23558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494AD-661B-9141-A0B0-D90166FBA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1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494AD-661B-9141-A0B0-D90166FBA5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21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494AD-661B-9141-A0B0-D90166FBA5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72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5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8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77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8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79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D197-E873-6847-907C-F7C66D00FA3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CA3D-F5BC-B04D-A8F4-E72E415CC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9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mailto:referent-handicap@arkose.n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3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png"/><Relationship Id="rId5" Type="http://schemas.openxmlformats.org/officeDocument/2006/relationships/image" Target="../media/image4.tiff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A02A7D-54C2-064C-A9CA-83514DEE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1" y="449298"/>
            <a:ext cx="1639506" cy="4770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6FFD59-E480-004C-B758-3FD0B67B1C4C}"/>
              </a:ext>
            </a:extLst>
          </p:cNvPr>
          <p:cNvSpPr/>
          <p:nvPr/>
        </p:nvSpPr>
        <p:spPr>
          <a:xfrm>
            <a:off x="360851" y="1906136"/>
            <a:ext cx="702129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OBJECTIFS du programme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Reprendre la main dans la défense de son tarif général avec une centrale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Maîtriser les outils, dont ceux apportés par le Code du commerce pour le non alimentaire et la Loi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Egalim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2 pour l’alimentaire, pour rééquilibrer le prix convenu négocié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Construire une négociation rationnelle qui prime sur l’émotionnel imposé par l’acheteur.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100" b="1" cap="all" dirty="0">
              <a:solidFill>
                <a:srgbClr val="009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MÉTHODES PÉDAGOGIQUES </a:t>
            </a:r>
          </a:p>
          <a:p>
            <a:endParaRPr lang="fr-FR" sz="1100" b="1" cap="all" dirty="0">
              <a:solidFill>
                <a:srgbClr val="009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Démontrer que le Code de commerce ouvre de nouveaux leviers, en alimentaire, mais également en non alimentaire, dans la négociation de son tarif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Renforcer les méthodes et bonnes pratiques apportées, notamment par le cadre juridique, pour crédibiliser son argumentation sur le tarif général et convenu.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Être au plus près des situations rencontrées dans les box d’achat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Tester et apprendre, par un ping-pong permanent avec les participants, les solutions pour traiter les objections et pressions de l’acheteur (lister les bons verbatim contre les « demandes/questions qui tuent de l’acheteur »)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1A497-36AF-6D48-B359-73BEC03B35FA}"/>
              </a:ext>
            </a:extLst>
          </p:cNvPr>
          <p:cNvSpPr/>
          <p:nvPr/>
        </p:nvSpPr>
        <p:spPr>
          <a:xfrm>
            <a:off x="423280" y="9665775"/>
            <a:ext cx="6765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concernée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:  directeurs commerciaux, directeurs des enseignes, comptes-clés, </a:t>
            </a:r>
          </a:p>
          <a:p>
            <a:pPr algn="ctr"/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PRE-REQUIS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: </a:t>
            </a:r>
            <a:r>
              <a:rPr lang="fr-FR" dirty="0"/>
              <a:t> 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Avoir pratiqué plusieurs tours de négociation</a:t>
            </a:r>
          </a:p>
          <a:p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Avoir géré des situations de négociation tendues conflictuelles  : déréférencement partiel ou total.</a:t>
            </a:r>
          </a:p>
          <a:p>
            <a:pPr algn="ctr"/>
            <a:r>
              <a:rPr lang="fr-FR" sz="1000" b="1" i="1" dirty="0">
                <a:solidFill>
                  <a:srgbClr val="00B0F0"/>
                </a:solidFill>
              </a:rPr>
              <a:t>Si vous êtes en situation de handicap ou de santé qui impacte le suivi de la formation :</a:t>
            </a:r>
          </a:p>
          <a:p>
            <a:pPr algn="ctr"/>
            <a:r>
              <a:rPr lang="fr-FR" sz="1000" b="1" i="1" dirty="0">
                <a:solidFill>
                  <a:srgbClr val="00B0F0"/>
                </a:solidFill>
              </a:rPr>
              <a:t> contacter notre référent par mail : : </a:t>
            </a:r>
            <a:r>
              <a:rPr lang="fr-FR" sz="1000" b="1" i="1" u="sng" dirty="0">
                <a:solidFill>
                  <a:srgbClr val="00B0F0"/>
                </a:solidFill>
                <a:hlinkClick r:id="rId4"/>
              </a:rPr>
              <a:t>referent-handicap@arkose.net</a:t>
            </a:r>
            <a:endParaRPr lang="fr-FR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E85049-53E0-AF45-B774-0FAAB4506906}"/>
              </a:ext>
            </a:extLst>
          </p:cNvPr>
          <p:cNvSpPr/>
          <p:nvPr/>
        </p:nvSpPr>
        <p:spPr>
          <a:xfrm>
            <a:off x="360851" y="1282476"/>
            <a:ext cx="71095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b="1" dirty="0">
                <a:solidFill>
                  <a:srgbClr val="009FE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Négocier une hausse tarifaire en alimentaire ou non alimentaire en 2022: c’est possible 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79338-71E3-814B-8FEA-4655294219E8}"/>
              </a:ext>
            </a:extLst>
          </p:cNvPr>
          <p:cNvSpPr/>
          <p:nvPr/>
        </p:nvSpPr>
        <p:spPr>
          <a:xfrm>
            <a:off x="2932365" y="6582144"/>
            <a:ext cx="16225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b="1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FORMATEUR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869E92-5C4B-444D-95AF-955803CCCB06}"/>
              </a:ext>
            </a:extLst>
          </p:cNvPr>
          <p:cNvSpPr/>
          <p:nvPr/>
        </p:nvSpPr>
        <p:spPr>
          <a:xfrm>
            <a:off x="2727787" y="333541"/>
            <a:ext cx="26168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500" b="1" cap="all" dirty="0">
                <a:solidFill>
                  <a:srgbClr val="70717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Programme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55E307-8796-0E43-9D69-83527A7A4D71}"/>
              </a:ext>
            </a:extLst>
          </p:cNvPr>
          <p:cNvSpPr/>
          <p:nvPr/>
        </p:nvSpPr>
        <p:spPr>
          <a:xfrm>
            <a:off x="2740970" y="627350"/>
            <a:ext cx="26036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100" b="1" cap="all" spc="30" dirty="0">
                <a:solidFill>
                  <a:srgbClr val="70717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 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B01342-2064-FB44-B09C-1001C7C5FD12}"/>
              </a:ext>
            </a:extLst>
          </p:cNvPr>
          <p:cNvSpPr/>
          <p:nvPr/>
        </p:nvSpPr>
        <p:spPr>
          <a:xfrm>
            <a:off x="5353415" y="261913"/>
            <a:ext cx="20287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200" b="1" cap="all" spc="-100" dirty="0">
                <a:solidFill>
                  <a:srgbClr val="009FE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2022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9DC875DC-1350-7D40-A731-9BF088283EA9}"/>
              </a:ext>
            </a:extLst>
          </p:cNvPr>
          <p:cNvCxnSpPr>
            <a:cxnSpLocks/>
          </p:cNvCxnSpPr>
          <p:nvPr/>
        </p:nvCxnSpPr>
        <p:spPr>
          <a:xfrm>
            <a:off x="5357811" y="425128"/>
            <a:ext cx="0" cy="503999"/>
          </a:xfrm>
          <a:prstGeom prst="straightConnector1">
            <a:avLst/>
          </a:prstGeom>
          <a:ln>
            <a:solidFill>
              <a:srgbClr val="707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346B06D-A861-9D4D-86E9-C73795052957}"/>
              </a:ext>
            </a:extLst>
          </p:cNvPr>
          <p:cNvCxnSpPr>
            <a:cxnSpLocks/>
          </p:cNvCxnSpPr>
          <p:nvPr/>
        </p:nvCxnSpPr>
        <p:spPr>
          <a:xfrm>
            <a:off x="432461" y="1199847"/>
            <a:ext cx="6693979" cy="0"/>
          </a:xfrm>
          <a:prstGeom prst="straightConnector1">
            <a:avLst/>
          </a:prstGeom>
          <a:ln>
            <a:solidFill>
              <a:srgbClr val="707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RÃ©sultat de recherche d'images pour &quot;laetitia lemmouchi-m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Picture 6" descr="Olivier LAURIOL">
            <a:extLst>
              <a:ext uri="{FF2B5EF4-FFF2-40B4-BE49-F238E27FC236}">
                <a16:creationId xmlns:a16="http://schemas.microsoft.com/office/drawing/2014/main" id="{C122F516-61F6-4820-ABA0-2461E4623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9450" y="7004654"/>
            <a:ext cx="1260000" cy="12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DA3F033-B128-644C-887F-01BCD16E3CC5}"/>
              </a:ext>
            </a:extLst>
          </p:cNvPr>
          <p:cNvSpPr/>
          <p:nvPr/>
        </p:nvSpPr>
        <p:spPr>
          <a:xfrm>
            <a:off x="2740970" y="8327870"/>
            <a:ext cx="2185376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Olivier LAURIOL</a:t>
            </a:r>
            <a:r>
              <a:rPr lang="fr-FR" dirty="0"/>
              <a:t>,</a:t>
            </a:r>
            <a:br>
              <a:rPr lang="fr-FR" dirty="0"/>
            </a:b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est fondateur du  cabinet ARKOSE Consulting et consultant spécialiste en stratégie de négociation appuyée sur le cadre juridique</a:t>
            </a:r>
          </a:p>
        </p:txBody>
      </p:sp>
    </p:spTree>
    <p:extLst>
      <p:ext uri="{BB962C8B-B14F-4D97-AF65-F5344CB8AC3E}">
        <p14:creationId xmlns:p14="http://schemas.microsoft.com/office/powerpoint/2010/main" val="27067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6FFD59-E480-004C-B758-3FD0B67B1C4C}"/>
              </a:ext>
            </a:extLst>
          </p:cNvPr>
          <p:cNvSpPr/>
          <p:nvPr/>
        </p:nvSpPr>
        <p:spPr>
          <a:xfrm>
            <a:off x="182404" y="884320"/>
            <a:ext cx="72792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Quoi parle t on quand il s’AGIT DE « NEGOCIER UNE HAUSSE DE TARIF » ? </a:t>
            </a:r>
          </a:p>
          <a:p>
            <a:pPr lvl="0"/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Ce qu’est un tarif général et pourquoi sa hausse est-elle non niable par un client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sens économique d’un tarif général, de sa hausse et du chemin à suivre vers un prix d’achat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Rendre crédible notre hausse du tarif général pour qu’elle ne puisse être niée par l’acheteur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La position de l’acheteur : théâtre et vraies anxiétés au regard du tarif du fournisseur 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lien entre tarif et positionnement stratégique de l’enseigne (impact dans la gestion du dossier fournisseur (indicateurs-clefs – HMP)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Quelle(s) pression(s) s’exerce aujourd’hui sur un acheteur qui refuse d’ouvrir la négociation sur le tarif ?</a:t>
            </a:r>
          </a:p>
          <a:p>
            <a:pPr marL="0" lvl="2"/>
            <a:endParaRPr lang="fr-FR" sz="1100" b="1" cap="all" dirty="0">
              <a:solidFill>
                <a:srgbClr val="009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CREDIBLE EN NEGOCIATION : construire toute l’année un discours commercial pour amortir les hausses de tarif et ENONCER les contreparties nécessaires 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Préparer toute l’année le client à ce qui nécessite une hausse tarifaire en alimentaire ou non alimentaire</a:t>
            </a:r>
          </a:p>
          <a:p>
            <a:pPr marL="635000" lvl="2" indent="-17780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Les critères classiques des indicateurs de la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2" indent="-17780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Les critères de la Loi EGAIM 2 en alimentaire et son </a:t>
            </a:r>
          </a:p>
          <a:p>
            <a:pPr marL="635000" lvl="2" indent="-17780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raisonnement transposable en non alimentaire</a:t>
            </a:r>
          </a:p>
          <a:p>
            <a:pPr marL="635000" lvl="2" indent="-177800"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Présenter notre hausse tarifaire à l’acheteur comme une solution pour un plan d’affaire concurrentiel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Les mots pour le dire : adopter un discours commercial spécifique à chaque enseigne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 ET PILOTER SA NEGOCIATION EN RENDEZ-VOUS : training de négo</a:t>
            </a:r>
          </a:p>
          <a:p>
            <a:pPr lvl="0"/>
            <a:endParaRPr lang="fr-FR" sz="1100" b="1" cap="all" dirty="0">
              <a:solidFill>
                <a:srgbClr val="009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3 situations-type autour de la négociation de la hausse de tarif et les « questions/postures de l’acheteur qui tuent »</a:t>
            </a:r>
          </a:p>
          <a:p>
            <a:pPr lvl="0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Position de refus: L’acheteur refuse d’appliquer le tarif général car « elle ne se justifie pas … »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Position de dégradation: L’acheteur demande une « 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déflat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’ »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Position de menace d’un déréférencement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buFont typeface="Courier New" panose="02070309020205020404" pitchFamily="49" charset="0"/>
              <a:buChar char="o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Les 10 règles de postures communes à ces différentes négociations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6D9EAE-7CE5-364B-80B3-7E5FFE2F3E13}"/>
              </a:ext>
            </a:extLst>
          </p:cNvPr>
          <p:cNvSpPr/>
          <p:nvPr/>
        </p:nvSpPr>
        <p:spPr>
          <a:xfrm>
            <a:off x="2827286" y="9013029"/>
            <a:ext cx="7197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endParaRPr lang="fr-FR" sz="1100" cap="all" dirty="0">
              <a:solidFill>
                <a:srgbClr val="009FE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BD990A-5BFF-A245-8F1D-18C536573817}"/>
              </a:ext>
            </a:extLst>
          </p:cNvPr>
          <p:cNvSpPr/>
          <p:nvPr/>
        </p:nvSpPr>
        <p:spPr>
          <a:xfrm>
            <a:off x="1085309" y="8674475"/>
            <a:ext cx="17756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890,00 € HT </a:t>
            </a:r>
          </a:p>
          <a:p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Support, </a:t>
            </a:r>
            <a:b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déjeuner inclus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415D8-1EBE-7D42-A3DC-0F9456D7EA3D}"/>
              </a:ext>
            </a:extLst>
          </p:cNvPr>
          <p:cNvSpPr/>
          <p:nvPr/>
        </p:nvSpPr>
        <p:spPr>
          <a:xfrm>
            <a:off x="352059" y="361564"/>
            <a:ext cx="71095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9FE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Contenu du Programme</a:t>
            </a:r>
            <a:endParaRPr lang="fr-FR" sz="1700" dirty="0">
              <a:solidFill>
                <a:srgbClr val="009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3D59B16-856E-1440-A61B-FAC53DAB1C9E}"/>
              </a:ext>
            </a:extLst>
          </p:cNvPr>
          <p:cNvGrpSpPr/>
          <p:nvPr/>
        </p:nvGrpSpPr>
        <p:grpSpPr>
          <a:xfrm>
            <a:off x="540095" y="9932349"/>
            <a:ext cx="6479485" cy="369332"/>
            <a:chOff x="441257" y="9932349"/>
            <a:chExt cx="6479485" cy="36933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5A02A7D-54C2-064C-A9CA-83514DEE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1257" y="9989246"/>
              <a:ext cx="878219" cy="25553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EA688BE-3692-F148-B1FD-C48E1A06D963}"/>
                </a:ext>
              </a:extLst>
            </p:cNvPr>
            <p:cNvSpPr/>
            <p:nvPr/>
          </p:nvSpPr>
          <p:spPr>
            <a:xfrm>
              <a:off x="1446685" y="9932349"/>
              <a:ext cx="25635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29 Rue Eugène </a:t>
              </a:r>
              <a:r>
                <a:rPr lang="fr-FR" sz="900" spc="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Eichenberger</a:t>
              </a:r>
              <a:r>
                <a:rPr lang="fr-FR" sz="900" spc="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- 92800 Puteaux</a:t>
              </a:r>
            </a:p>
            <a:p>
              <a:r>
                <a:rPr lang="fr-F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tel. : 01 61 38 32 30 - Mail : o.lauriol@arkose.net 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4B72D2-A0D1-3341-B867-9C7D812A94E7}"/>
                </a:ext>
              </a:extLst>
            </p:cNvPr>
            <p:cNvSpPr/>
            <p:nvPr/>
          </p:nvSpPr>
          <p:spPr>
            <a:xfrm>
              <a:off x="4053342" y="9932349"/>
              <a:ext cx="286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SIRET 41234491300030 - </a:t>
              </a:r>
              <a:r>
                <a:rPr lang="fr-F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www.arkose.net</a:t>
              </a:r>
              <a:r>
                <a:rPr lang="fr-F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- Enregistrée sous le </a:t>
              </a:r>
              <a:br>
                <a:rPr lang="fr-F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fr-F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n° 11910541291 à la délégation à la Formation professionnelle 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A92B152-6365-794B-9132-70C973C48F8F}"/>
                </a:ext>
              </a:extLst>
            </p:cNvPr>
            <p:cNvCxnSpPr>
              <a:cxnSpLocks/>
            </p:cNvCxnSpPr>
            <p:nvPr/>
          </p:nvCxnSpPr>
          <p:spPr>
            <a:xfrm>
              <a:off x="4010211" y="9989246"/>
              <a:ext cx="0" cy="255539"/>
            </a:xfrm>
            <a:prstGeom prst="straightConnector1">
              <a:avLst/>
            </a:prstGeom>
            <a:ln>
              <a:solidFill>
                <a:srgbClr val="707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240B4A5-614F-9C40-81B2-90BF9E19BAAB}"/>
                </a:ext>
              </a:extLst>
            </p:cNvPr>
            <p:cNvCxnSpPr>
              <a:cxnSpLocks/>
            </p:cNvCxnSpPr>
            <p:nvPr/>
          </p:nvCxnSpPr>
          <p:spPr>
            <a:xfrm>
              <a:off x="1434307" y="9989246"/>
              <a:ext cx="0" cy="255539"/>
            </a:xfrm>
            <a:prstGeom prst="straightConnector1">
              <a:avLst/>
            </a:prstGeom>
            <a:ln>
              <a:solidFill>
                <a:srgbClr val="707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E0E1ED9-BED1-D74E-AF74-B4054974136D}"/>
              </a:ext>
            </a:extLst>
          </p:cNvPr>
          <p:cNvSpPr/>
          <p:nvPr/>
        </p:nvSpPr>
        <p:spPr>
          <a:xfrm>
            <a:off x="5748651" y="8843752"/>
            <a:ext cx="14950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</a:t>
            </a:r>
            <a:b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satisfaction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30AE64-D923-BF4F-AAF1-28B5926A8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15" y="8690497"/>
            <a:ext cx="584200" cy="495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2AB98-BB70-A44C-A9BF-6556D65CF296}"/>
              </a:ext>
            </a:extLst>
          </p:cNvPr>
          <p:cNvSpPr/>
          <p:nvPr/>
        </p:nvSpPr>
        <p:spPr>
          <a:xfrm>
            <a:off x="3818081" y="8843752"/>
            <a:ext cx="13451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b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B1C715-F35C-2C44-9350-72F7F4DBF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323" y="8419448"/>
            <a:ext cx="558800" cy="584200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047D354-D09C-A240-817A-915C8076D314}"/>
              </a:ext>
            </a:extLst>
          </p:cNvPr>
          <p:cNvCxnSpPr>
            <a:cxnSpLocks/>
          </p:cNvCxnSpPr>
          <p:nvPr/>
        </p:nvCxnSpPr>
        <p:spPr>
          <a:xfrm>
            <a:off x="432461" y="7117070"/>
            <a:ext cx="6693979" cy="0"/>
          </a:xfrm>
          <a:prstGeom prst="straightConnector1">
            <a:avLst/>
          </a:prstGeom>
          <a:ln>
            <a:solidFill>
              <a:srgbClr val="707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F7DC5E9-5728-2346-94B2-F3505ED9515A}"/>
              </a:ext>
            </a:extLst>
          </p:cNvPr>
          <p:cNvCxnSpPr>
            <a:cxnSpLocks/>
          </p:cNvCxnSpPr>
          <p:nvPr/>
        </p:nvCxnSpPr>
        <p:spPr>
          <a:xfrm>
            <a:off x="432848" y="9799997"/>
            <a:ext cx="6693979" cy="0"/>
          </a:xfrm>
          <a:prstGeom prst="straightConnector1">
            <a:avLst/>
          </a:prstGeom>
          <a:ln>
            <a:solidFill>
              <a:srgbClr val="707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0BADB14-FD59-C140-BDF3-91A52EBFB240}"/>
              </a:ext>
            </a:extLst>
          </p:cNvPr>
          <p:cNvSpPr/>
          <p:nvPr/>
        </p:nvSpPr>
        <p:spPr>
          <a:xfrm>
            <a:off x="4401856" y="7383019"/>
            <a:ext cx="853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</a:t>
            </a:r>
            <a:endParaRPr lang="fr-FR" sz="1100" cap="all" dirty="0">
              <a:solidFill>
                <a:srgbClr val="009FE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B93934-8494-DA40-8470-062D4DF53FEB}"/>
              </a:ext>
            </a:extLst>
          </p:cNvPr>
          <p:cNvSpPr/>
          <p:nvPr/>
        </p:nvSpPr>
        <p:spPr>
          <a:xfrm>
            <a:off x="5879213" y="7460889"/>
            <a:ext cx="13271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heures présentielles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B7550B-DF40-7644-B08F-868371E62548}"/>
              </a:ext>
            </a:extLst>
          </p:cNvPr>
          <p:cNvSpPr/>
          <p:nvPr/>
        </p:nvSpPr>
        <p:spPr>
          <a:xfrm>
            <a:off x="5603869" y="7383019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C872018-E983-4B43-AB18-0C5D00CDF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09" y="7400466"/>
            <a:ext cx="596900" cy="546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4C6394-D973-B34B-8D84-F2387A9AE9A4}"/>
              </a:ext>
            </a:extLst>
          </p:cNvPr>
          <p:cNvSpPr/>
          <p:nvPr/>
        </p:nvSpPr>
        <p:spPr>
          <a:xfrm>
            <a:off x="3197247" y="7449800"/>
            <a:ext cx="822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9H30</a:t>
            </a:r>
          </a:p>
          <a:p>
            <a:pPr algn="r"/>
            <a:r>
              <a:rPr lang="fr-FR" sz="1100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17H30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FF72CCC-298B-A34E-96FD-B06468E05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211" y="7397433"/>
            <a:ext cx="558800" cy="558800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F0E2DE9A-D115-0349-9CAD-17148CE0486D}"/>
              </a:ext>
            </a:extLst>
          </p:cNvPr>
          <p:cNvGrpSpPr/>
          <p:nvPr/>
        </p:nvGrpSpPr>
        <p:grpSpPr>
          <a:xfrm>
            <a:off x="488409" y="8662689"/>
            <a:ext cx="566350" cy="561724"/>
            <a:chOff x="859514" y="8650109"/>
            <a:chExt cx="566350" cy="56172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D80E5C-E124-024A-B0C3-7D1BF270F139}"/>
                </a:ext>
              </a:extLst>
            </p:cNvPr>
            <p:cNvSpPr/>
            <p:nvPr/>
          </p:nvSpPr>
          <p:spPr>
            <a:xfrm>
              <a:off x="920597" y="8650109"/>
              <a:ext cx="50526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 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4AB0020-EF7E-E544-8F82-0945AEECBDB5}"/>
                </a:ext>
              </a:extLst>
            </p:cNvPr>
            <p:cNvSpPr/>
            <p:nvPr/>
          </p:nvSpPr>
          <p:spPr>
            <a:xfrm>
              <a:off x="859514" y="8653033"/>
              <a:ext cx="558800" cy="558800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051DBB34-613F-E643-BAA8-7212545856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-28000" contrast="61000"/>
                    </a14:imgEffect>
                  </a14:imgLayer>
                </a14:imgProps>
              </a:ext>
            </a:extLst>
          </a:blip>
          <a:srcRect l="17478" r="18766" b="8366"/>
          <a:stretch/>
        </p:blipFill>
        <p:spPr>
          <a:xfrm>
            <a:off x="2960598" y="8531631"/>
            <a:ext cx="337561" cy="4851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C2A71C5-B66C-4E98-8226-73792E41B0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20" y="198875"/>
            <a:ext cx="1889760" cy="6019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66F65EF-7620-443C-A00E-41E85479F930}"/>
              </a:ext>
            </a:extLst>
          </p:cNvPr>
          <p:cNvSpPr/>
          <p:nvPr/>
        </p:nvSpPr>
        <p:spPr>
          <a:xfrm>
            <a:off x="1085309" y="7373434"/>
            <a:ext cx="15595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DECEMBRE 2021</a:t>
            </a:r>
          </a:p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janvier 2022</a:t>
            </a:r>
          </a:p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janvier 2022</a:t>
            </a:r>
          </a:p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juin 2022</a:t>
            </a:r>
          </a:p>
          <a:p>
            <a:r>
              <a:rPr lang="fr-FR" sz="1100" b="1" cap="all" dirty="0">
                <a:solidFill>
                  <a:srgbClr val="009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460223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3539</TotalTime>
  <Words>662</Words>
  <Application>Microsoft Office PowerPoint</Application>
  <PresentationFormat>Personnalisé</PresentationFormat>
  <Paragraphs>82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Calibri Light</vt:lpstr>
      <vt:lpstr>Courier New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Bigot</dc:creator>
  <cp:lastModifiedBy>Guillaume LENEVEU</cp:lastModifiedBy>
  <cp:revision>137</cp:revision>
  <cp:lastPrinted>2019-07-22T13:59:56Z</cp:lastPrinted>
  <dcterms:created xsi:type="dcterms:W3CDTF">2019-07-15T12:31:46Z</dcterms:created>
  <dcterms:modified xsi:type="dcterms:W3CDTF">2022-01-06T09:43:26Z</dcterms:modified>
</cp:coreProperties>
</file>